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80" r:id="rId4"/>
    <p:sldId id="271" r:id="rId5"/>
    <p:sldId id="281" r:id="rId6"/>
    <p:sldId id="282" r:id="rId7"/>
    <p:sldId id="283" r:id="rId8"/>
    <p:sldId id="284" r:id="rId9"/>
    <p:sldId id="272" r:id="rId10"/>
    <p:sldId id="275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79" r:id="rId19"/>
    <p:sldId id="285" r:id="rId20"/>
    <p:sldId id="269" r:id="rId21"/>
    <p:sldId id="265" r:id="rId22"/>
    <p:sldId id="266" r:id="rId23"/>
    <p:sldId id="267" r:id="rId24"/>
    <p:sldId id="268" r:id="rId25"/>
    <p:sldId id="270" r:id="rId26"/>
    <p:sldId id="276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1BC9E-FE86-4579-9856-C34E2F8B2A6C}" type="datetimeFigureOut">
              <a:rPr lang="ko-KR" altLang="en-US" smtClean="0"/>
              <a:pPr/>
              <a:t>2012-01-25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6F148-5BBC-4A86-9DE2-F3D89EEA5F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tvpot.daum.net/clip/ClipViewByVid.do?vid=fILH9KMda5Q$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tvpot.daum.net/clip/ClipViewByVid.do?vid=fILH9KMda5Q$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net.re.kr/" TargetMode="External"/><Relationship Id="rId2" Type="http://schemas.openxmlformats.org/officeDocument/2006/relationships/hyperlink" Target="http://www.work.go.k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uidance.co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rgbClr val="FFC000"/>
                </a:solidFill>
              </a:rPr>
              <a:t>홀랜드</a:t>
            </a:r>
            <a:r>
              <a:rPr lang="ko-KR" altLang="en-US" b="1" dirty="0" smtClean="0"/>
              <a:t> 직업탐색검사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미국</a:t>
            </a:r>
            <a:r>
              <a:rPr lang="en-US" altLang="ko-KR" dirty="0" smtClean="0"/>
              <a:t> </a:t>
            </a:r>
            <a:r>
              <a:rPr lang="ko-KR" altLang="en-US" dirty="0" smtClean="0"/>
              <a:t>심리학자 </a:t>
            </a:r>
            <a:r>
              <a:rPr lang="en-US" altLang="ko-KR" dirty="0" err="1" smtClean="0"/>
              <a:t>Jonh</a:t>
            </a:r>
            <a:r>
              <a:rPr lang="en-US" altLang="ko-KR" dirty="0" smtClean="0"/>
              <a:t> L. Holland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1995</a:t>
            </a:r>
            <a:r>
              <a:rPr lang="ko-KR" altLang="en-US" dirty="0"/>
              <a:t>년에 제작 </a:t>
            </a:r>
          </a:p>
          <a:p>
            <a:r>
              <a:rPr lang="ko-KR" altLang="en-US" dirty="0"/>
              <a:t>직업포부</a:t>
            </a:r>
            <a:r>
              <a:rPr lang="en-US" altLang="ko-KR" dirty="0"/>
              <a:t>, </a:t>
            </a:r>
            <a:r>
              <a:rPr lang="ko-KR" altLang="en-US" dirty="0"/>
              <a:t>직업 및 활동 흥미</a:t>
            </a:r>
            <a:r>
              <a:rPr lang="en-US" altLang="ko-KR" dirty="0"/>
              <a:t>, </a:t>
            </a:r>
            <a:r>
              <a:rPr lang="ko-KR" altLang="en-US" dirty="0"/>
              <a:t>성격</a:t>
            </a:r>
            <a:r>
              <a:rPr lang="en-US" altLang="ko-KR" dirty="0"/>
              <a:t>, </a:t>
            </a:r>
            <a:r>
              <a:rPr lang="ko-KR" altLang="en-US" dirty="0"/>
              <a:t>가치</a:t>
            </a:r>
            <a:r>
              <a:rPr lang="en-US" altLang="ko-KR" dirty="0"/>
              <a:t>, </a:t>
            </a:r>
            <a:r>
              <a:rPr lang="ko-KR" altLang="en-US" dirty="0"/>
              <a:t>능력을 측정하여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가지 직업적 성격유형</a:t>
            </a:r>
            <a:r>
              <a:rPr lang="en-US" altLang="ko-KR" dirty="0" smtClean="0"/>
              <a:t>RIASEC</a:t>
            </a:r>
            <a:r>
              <a:rPr lang="ko-KR" altLang="en-US" dirty="0"/>
              <a:t>을 찾아냄 </a:t>
            </a:r>
            <a:r>
              <a:rPr lang="en-US" altLang="ko-KR" dirty="0" smtClean="0"/>
              <a:t>(</a:t>
            </a:r>
            <a:r>
              <a:rPr lang="ko-KR" altLang="en-US" dirty="0" smtClean="0"/>
              <a:t>총 </a:t>
            </a:r>
            <a:r>
              <a:rPr lang="en-US" altLang="ko-KR" dirty="0" smtClean="0"/>
              <a:t>318</a:t>
            </a:r>
            <a:r>
              <a:rPr lang="ko-KR" altLang="en-US" dirty="0"/>
              <a:t>문항</a:t>
            </a:r>
            <a:r>
              <a:rPr lang="en-US" altLang="ko-KR" dirty="0"/>
              <a:t>) </a:t>
            </a:r>
          </a:p>
          <a:p>
            <a:r>
              <a:rPr lang="ko-KR" altLang="en-US" dirty="0"/>
              <a:t>능력 검사가 아니라 자기보고에 의한 성격검사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76064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sz="3600" b="1" dirty="0" smtClean="0"/>
              <a:t>이론 배경</a:t>
            </a:r>
            <a:endParaRPr lang="en-US" altLang="ko-KR" sz="3600" b="1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동일한 환경에 있는 사람은 동일한 성격을 갖는다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개인적 직업에 대한 흥미는 개인의 성격을 설명한다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개인의 </a:t>
            </a:r>
            <a:r>
              <a:rPr lang="ko-KR" altLang="en-US" dirty="0" smtClean="0">
                <a:solidFill>
                  <a:srgbClr val="FF0000"/>
                </a:solidFill>
              </a:rPr>
              <a:t>지향성 유형</a:t>
            </a:r>
            <a:r>
              <a:rPr lang="ko-KR" altLang="en-US" dirty="0" smtClean="0"/>
              <a:t>은 유전과 환경적 욕구에 반응하는 개인의 생활사를 통해서 이뤄지는 발달과정이다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사람은 자신이 선호하는 지향성 유형을 만족시키기   위해 직업을 선택한다</a:t>
            </a:r>
            <a:r>
              <a:rPr lang="en-US" altLang="ko-KR" dirty="0" smtClean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개인이 발달시킨 지향성 유형의 강도나 우월성을 직업 환경과 비교하는 것이 자신이 선호하는 생애 유형을 선택하는데 결정적 영향을 미친다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 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Font typeface="Arial" charset="0"/>
              <a:buChar char="•"/>
            </a:pPr>
            <a:r>
              <a:rPr lang="ko-KR" altLang="en-US" sz="3600" b="1" dirty="0" smtClean="0">
                <a:solidFill>
                  <a:srgbClr val="FF0000"/>
                </a:solidFill>
              </a:rPr>
              <a:t>지향성 유형</a:t>
            </a:r>
            <a:endParaRPr lang="en-US" altLang="ko-KR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ko-KR" altLang="en-US" dirty="0" smtClean="0"/>
              <a:t>자신의 능력과 기술을 발휘하고 태도와 가치를 표현하며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ko-KR" altLang="en-US" dirty="0" smtClean="0"/>
              <a:t>자신에게 맞는 역할을 수행할 수 있는 환경을 찾는 것  </a:t>
            </a: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751344"/>
            <a:ext cx="864096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800" b="1" dirty="0" smtClean="0"/>
              <a:t> 검사의 활용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en-US" altLang="ko-KR" sz="2600" dirty="0" smtClean="0"/>
              <a:t>1. </a:t>
            </a:r>
            <a:r>
              <a:rPr lang="ko-KR" altLang="en-US" sz="2600" dirty="0" smtClean="0"/>
              <a:t>진로탐색검사와 동일하게 중학교 </a:t>
            </a:r>
            <a:r>
              <a:rPr lang="en-US" altLang="ko-KR" sz="2600" dirty="0" smtClean="0"/>
              <a:t>2</a:t>
            </a:r>
            <a:r>
              <a:rPr lang="ko-KR" altLang="en-US" sz="2600" dirty="0" smtClean="0"/>
              <a:t>학년에서 성인에     </a:t>
            </a:r>
            <a:endParaRPr lang="en-US" altLang="ko-KR" sz="2600" dirty="0" smtClean="0"/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이르기까지 학교선택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전공 및 직업선택에 대한 </a:t>
            </a:r>
            <a:r>
              <a:rPr lang="ko-KR" altLang="en-US" sz="2600" dirty="0" err="1" smtClean="0"/>
              <a:t>지침으</a:t>
            </a:r>
            <a:endParaRPr lang="en-US" altLang="ko-KR" sz="2600" dirty="0" smtClean="0"/>
          </a:p>
          <a:p>
            <a:r>
              <a:rPr lang="ko-KR" altLang="en-US" sz="2600" dirty="0" smtClean="0"/>
              <a:t>   </a:t>
            </a:r>
            <a:r>
              <a:rPr lang="ko-KR" altLang="en-US" sz="2600" dirty="0" err="1" smtClean="0"/>
              <a:t>로</a:t>
            </a:r>
            <a:r>
              <a:rPr lang="ko-KR" altLang="en-US" sz="2600" dirty="0" smtClean="0"/>
              <a:t> 활용</a:t>
            </a:r>
            <a:r>
              <a:rPr lang="en-US" altLang="ko-KR" sz="2600" dirty="0" smtClean="0"/>
              <a:t>. </a:t>
            </a:r>
            <a:r>
              <a:rPr lang="ko-KR" altLang="en-US" sz="2600" dirty="0" smtClean="0"/>
              <a:t>특히 고등학교 </a:t>
            </a:r>
            <a:r>
              <a:rPr lang="en-US" altLang="ko-KR" sz="2600" dirty="0" smtClean="0"/>
              <a:t>3</a:t>
            </a:r>
            <a:r>
              <a:rPr lang="ko-KR" altLang="en-US" sz="2600" dirty="0" smtClean="0"/>
              <a:t>학년들의 진학 및 직업선택을  </a:t>
            </a:r>
            <a:endParaRPr lang="en-US" altLang="ko-KR" sz="2600" dirty="0" smtClean="0"/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위한 의사결정에 매우 유용하게 사용</a:t>
            </a:r>
            <a:r>
              <a:rPr lang="en-US" altLang="ko-KR" sz="2600" dirty="0" smtClean="0"/>
              <a:t>. </a:t>
            </a:r>
          </a:p>
          <a:p>
            <a:r>
              <a:rPr lang="en-US" altLang="ko-KR" sz="2600" dirty="0" smtClean="0"/>
              <a:t>2. </a:t>
            </a:r>
            <a:r>
              <a:rPr lang="ko-KR" altLang="en-US" sz="2600" dirty="0" smtClean="0"/>
              <a:t>대학생의 전공만족도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전과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복수전공</a:t>
            </a:r>
            <a:r>
              <a:rPr lang="en-US" altLang="ko-KR" sz="2600" dirty="0" smtClean="0"/>
              <a:t> </a:t>
            </a:r>
            <a:r>
              <a:rPr lang="ko-KR" altLang="en-US" sz="2600" dirty="0" smtClean="0"/>
              <a:t>및 부전공 등의 </a:t>
            </a:r>
            <a:endParaRPr lang="en-US" altLang="ko-KR" sz="2600" dirty="0" smtClean="0"/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선택에 유용</a:t>
            </a:r>
            <a:r>
              <a:rPr lang="en-US" altLang="ko-KR" sz="2600" dirty="0" smtClean="0"/>
              <a:t>. </a:t>
            </a:r>
          </a:p>
          <a:p>
            <a:r>
              <a:rPr lang="en-US" altLang="ko-KR" sz="2600" dirty="0" smtClean="0"/>
              <a:t>3. </a:t>
            </a:r>
            <a:r>
              <a:rPr lang="ko-KR" altLang="en-US" sz="2600" dirty="0" smtClean="0"/>
              <a:t>신입사원의 </a:t>
            </a:r>
            <a:r>
              <a:rPr lang="ko-KR" altLang="en-US" sz="2600" dirty="0" err="1" smtClean="0"/>
              <a:t>채용시</a:t>
            </a:r>
            <a:r>
              <a:rPr lang="ko-KR" altLang="en-US" sz="2600" dirty="0" smtClean="0"/>
              <a:t> 직무배치를 위한 지침을 제공</a:t>
            </a:r>
            <a:r>
              <a:rPr lang="en-US" altLang="ko-KR" sz="2600" dirty="0" smtClean="0"/>
              <a:t>. </a:t>
            </a:r>
          </a:p>
          <a:p>
            <a:r>
              <a:rPr lang="en-US" altLang="ko-KR" sz="2600" dirty="0" smtClean="0"/>
              <a:t>4. </a:t>
            </a:r>
            <a:r>
              <a:rPr lang="ko-KR" altLang="en-US" sz="2600" dirty="0" smtClean="0"/>
              <a:t>직업의 변동 즉 이직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전직 등의 상담에 활용</a:t>
            </a:r>
            <a:r>
              <a:rPr lang="en-US" altLang="ko-KR" sz="2600" dirty="0" smtClean="0"/>
              <a:t>. </a:t>
            </a:r>
          </a:p>
          <a:p>
            <a:r>
              <a:rPr lang="en-US" altLang="ko-KR" sz="2600" dirty="0" smtClean="0"/>
              <a:t>5. </a:t>
            </a:r>
            <a:r>
              <a:rPr lang="ko-KR" altLang="en-US" sz="2600" dirty="0" smtClean="0"/>
              <a:t>여가생활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배우자 선택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부부간의 성격적 이해와 관계</a:t>
            </a:r>
            <a:endParaRPr lang="en-US" altLang="ko-KR" sz="2600" dirty="0" smtClean="0"/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개선 및 인간관계의 이해</a:t>
            </a:r>
            <a:r>
              <a:rPr lang="en-US" altLang="ko-KR" sz="2600" dirty="0" smtClean="0"/>
              <a:t>, </a:t>
            </a:r>
            <a:r>
              <a:rPr lang="ko-KR" altLang="en-US" sz="2600" dirty="0" smtClean="0"/>
              <a:t>시민적 봉사나 역할의 결정</a:t>
            </a:r>
            <a:r>
              <a:rPr lang="en-US" altLang="ko-KR" sz="2600" dirty="0" smtClean="0"/>
              <a:t>, </a:t>
            </a:r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정년 후 은퇴시의 생활방식 등등 생애 진로상담의 중요</a:t>
            </a:r>
            <a:endParaRPr lang="en-US" altLang="ko-KR" sz="2600" dirty="0" smtClean="0"/>
          </a:p>
          <a:p>
            <a:r>
              <a:rPr lang="en-US" altLang="ko-KR" sz="2600" dirty="0"/>
              <a:t> </a:t>
            </a:r>
            <a:r>
              <a:rPr lang="en-US" altLang="ko-KR" sz="2600" dirty="0" smtClean="0"/>
              <a:t>  </a:t>
            </a:r>
            <a:r>
              <a:rPr lang="ko-KR" altLang="en-US" sz="2600" dirty="0" smtClean="0"/>
              <a:t>한 지침을 제공</a:t>
            </a:r>
            <a:r>
              <a:rPr lang="en-US" altLang="ko-KR" sz="2600" dirty="0" smtClean="0"/>
              <a:t>. </a:t>
            </a:r>
            <a:endParaRPr lang="en-US" altLang="ko-KR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6</a:t>
            </a:r>
            <a:r>
              <a:rPr lang="ko-KR" altLang="en-US" b="1" dirty="0" smtClean="0"/>
              <a:t>가지 직업적 성격유형</a:t>
            </a:r>
            <a:endParaRPr lang="ko-KR" altLang="en-US" b="1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RIASEC </a:t>
            </a:r>
            <a:r>
              <a:rPr lang="ko-KR" altLang="en-US" b="1" dirty="0" smtClean="0"/>
              <a:t>이론</a:t>
            </a:r>
            <a:endParaRPr lang="en-US" altLang="ko-KR" b="1" dirty="0" smtClean="0"/>
          </a:p>
          <a:p>
            <a:pPr>
              <a:buNone/>
            </a:pPr>
            <a:r>
              <a:rPr lang="en-US" altLang="ko-KR" dirty="0" smtClean="0"/>
              <a:t>① </a:t>
            </a:r>
            <a:r>
              <a:rPr lang="en-US" altLang="ko-KR" b="1" dirty="0" smtClean="0">
                <a:solidFill>
                  <a:srgbClr val="FF0000"/>
                </a:solidFill>
              </a:rPr>
              <a:t>R</a:t>
            </a:r>
            <a:r>
              <a:rPr lang="en-US" altLang="ko-KR" dirty="0" smtClean="0"/>
              <a:t>ealistic : </a:t>
            </a:r>
            <a:r>
              <a:rPr lang="ko-KR" altLang="en-US" dirty="0" err="1" smtClean="0"/>
              <a:t>실제형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②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I</a:t>
            </a:r>
            <a:r>
              <a:rPr lang="en-US" altLang="ko-KR" dirty="0" err="1" smtClean="0"/>
              <a:t>nvstigative</a:t>
            </a:r>
            <a:r>
              <a:rPr lang="en-US" altLang="ko-KR" dirty="0" smtClean="0"/>
              <a:t> : </a:t>
            </a:r>
            <a:r>
              <a:rPr lang="ko-KR" altLang="en-US" dirty="0" err="1" smtClean="0"/>
              <a:t>탐구형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③ </a:t>
            </a:r>
            <a:r>
              <a:rPr lang="en-US" altLang="ko-KR" b="1" dirty="0" smtClean="0">
                <a:solidFill>
                  <a:srgbClr val="FF0000"/>
                </a:solidFill>
              </a:rPr>
              <a:t>A</a:t>
            </a:r>
            <a:r>
              <a:rPr lang="en-US" altLang="ko-KR" dirty="0" smtClean="0"/>
              <a:t>rtistic : </a:t>
            </a:r>
            <a:r>
              <a:rPr lang="ko-KR" altLang="en-US" dirty="0" err="1" smtClean="0"/>
              <a:t>예술형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④ </a:t>
            </a:r>
            <a:r>
              <a:rPr lang="en-US" altLang="ko-KR" b="1" dirty="0" smtClean="0">
                <a:solidFill>
                  <a:srgbClr val="FF0000"/>
                </a:solidFill>
              </a:rPr>
              <a:t>S</a:t>
            </a:r>
            <a:r>
              <a:rPr lang="en-US" altLang="ko-KR" dirty="0" smtClean="0"/>
              <a:t>ocial : </a:t>
            </a:r>
            <a:r>
              <a:rPr lang="ko-KR" altLang="en-US" dirty="0" err="1" smtClean="0"/>
              <a:t>사회형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⑤ </a:t>
            </a:r>
            <a:r>
              <a:rPr lang="en-US" altLang="ko-KR" b="1" dirty="0" smtClean="0">
                <a:solidFill>
                  <a:srgbClr val="FF0000"/>
                </a:solidFill>
              </a:rPr>
              <a:t>E</a:t>
            </a:r>
            <a:r>
              <a:rPr lang="en-US" altLang="ko-KR" dirty="0" smtClean="0"/>
              <a:t>nterprising : </a:t>
            </a:r>
            <a:r>
              <a:rPr lang="ko-KR" altLang="en-US" dirty="0" smtClean="0"/>
              <a:t>기업형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⑥ </a:t>
            </a:r>
            <a:r>
              <a:rPr lang="en-US" altLang="ko-KR" b="1" dirty="0" smtClean="0">
                <a:solidFill>
                  <a:srgbClr val="FF0000"/>
                </a:solidFill>
              </a:rPr>
              <a:t>C</a:t>
            </a:r>
            <a:r>
              <a:rPr lang="en-US" altLang="ko-KR" dirty="0" smtClean="0"/>
              <a:t>onventional : </a:t>
            </a:r>
            <a:r>
              <a:rPr lang="ko-KR" altLang="en-US" dirty="0" err="1" smtClean="0"/>
              <a:t>관습형</a:t>
            </a:r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4900" b="1" dirty="0" smtClean="0"/>
              <a:t>RIASEC</a:t>
            </a:r>
            <a:r>
              <a:rPr lang="ko-KR" altLang="en-US" sz="4900" b="1" dirty="0"/>
              <a:t>의 </a:t>
            </a:r>
            <a:r>
              <a:rPr lang="ko-KR" altLang="en-US" sz="4900" b="1" dirty="0" smtClean="0"/>
              <a:t>특징①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b="1" dirty="0" smtClean="0">
                <a:solidFill>
                  <a:srgbClr val="0070C0"/>
                </a:solidFill>
              </a:rPr>
              <a:t>일관도</a:t>
            </a:r>
            <a:r>
              <a:rPr lang="en-US" altLang="ko-KR" b="1" dirty="0" smtClean="0">
                <a:solidFill>
                  <a:srgbClr val="0070C0"/>
                </a:solidFill>
              </a:rPr>
              <a:t>(</a:t>
            </a:r>
            <a:r>
              <a:rPr lang="en-US" altLang="ko-KR" b="1" dirty="0">
                <a:solidFill>
                  <a:srgbClr val="0070C0"/>
                </a:solidFill>
              </a:rPr>
              <a:t>Consistency)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성격유형들 간 </a:t>
            </a:r>
            <a:r>
              <a:rPr lang="ko-KR" altLang="en-US" dirty="0"/>
              <a:t>혹은 </a:t>
            </a:r>
            <a:r>
              <a:rPr lang="ko-KR" altLang="en-US" dirty="0" smtClean="0"/>
              <a:t>환경유형들 간에 </a:t>
            </a:r>
            <a:r>
              <a:rPr lang="ko-KR" altLang="en-US" dirty="0"/>
              <a:t>이루어지는 관계의 정도를 </a:t>
            </a:r>
            <a:r>
              <a:rPr lang="ko-KR" altLang="en-US" dirty="0" smtClean="0"/>
              <a:t>의미</a:t>
            </a:r>
            <a:r>
              <a:rPr lang="ko-KR" altLang="en-US" dirty="0"/>
              <a:t>한다</a:t>
            </a:r>
            <a:r>
              <a:rPr lang="en-US" altLang="ko-KR" dirty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육각형 모형에서 이웃 유형</a:t>
            </a:r>
            <a:r>
              <a:rPr lang="en-US" altLang="ko-KR" dirty="0"/>
              <a:t>(R-I, I-A, A-S </a:t>
            </a:r>
            <a:r>
              <a:rPr lang="ko-KR" altLang="en-US" dirty="0"/>
              <a:t>등등</a:t>
            </a:r>
            <a:r>
              <a:rPr lang="en-US" altLang="ko-KR" dirty="0"/>
              <a:t>)</a:t>
            </a:r>
            <a:r>
              <a:rPr lang="ko-KR" altLang="en-US" dirty="0" err="1"/>
              <a:t>끼리는</a:t>
            </a:r>
            <a:r>
              <a:rPr lang="ko-KR" altLang="en-US" dirty="0"/>
              <a:t> 가장 </a:t>
            </a:r>
            <a:r>
              <a:rPr lang="ko-KR" altLang="en-US" dirty="0" smtClean="0"/>
              <a:t>일관도가 </a:t>
            </a:r>
            <a:r>
              <a:rPr lang="ko-KR" altLang="en-US" dirty="0"/>
              <a:t>높고 흥미나 </a:t>
            </a:r>
            <a:r>
              <a:rPr lang="ko-KR" altLang="en-US" dirty="0" smtClean="0"/>
              <a:t>성격특성의 관련성도 </a:t>
            </a:r>
            <a:r>
              <a:rPr lang="ko-KR" altLang="en-US" dirty="0"/>
              <a:t>높다고 본다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유형이 </a:t>
            </a:r>
            <a:r>
              <a:rPr lang="ko-KR" altLang="en-US" dirty="0"/>
              <a:t>하나씩 건너 뛴 유형들은 중간 정도의 </a:t>
            </a:r>
            <a:r>
              <a:rPr lang="ko-KR" altLang="en-US" dirty="0" err="1" smtClean="0"/>
              <a:t>일관도를</a:t>
            </a:r>
            <a:r>
              <a:rPr lang="ko-KR" altLang="en-US" dirty="0" smtClean="0"/>
              <a:t> 나타내며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대칭 </a:t>
            </a:r>
            <a:r>
              <a:rPr lang="ko-KR" altLang="en-US" dirty="0"/>
              <a:t>선상에 있으면 가장 </a:t>
            </a:r>
            <a:r>
              <a:rPr lang="ko-KR" altLang="en-US" dirty="0" smtClean="0"/>
              <a:t>일관도가 </a:t>
            </a:r>
            <a:r>
              <a:rPr lang="ko-KR" altLang="en-US" dirty="0"/>
              <a:t>낮다고 보는 것을 말한다</a:t>
            </a:r>
            <a:r>
              <a:rPr lang="en-US" altLang="ko-KR" dirty="0"/>
              <a:t>.</a:t>
            </a:r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RIASEC</a:t>
            </a:r>
            <a:r>
              <a:rPr lang="ko-KR" altLang="en-US" b="1" dirty="0" smtClean="0"/>
              <a:t>의 특징②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b="1" dirty="0">
                <a:solidFill>
                  <a:srgbClr val="0070C0"/>
                </a:solidFill>
              </a:rPr>
              <a:t>분화도</a:t>
            </a:r>
            <a:r>
              <a:rPr lang="en-US" altLang="ko-KR" b="1" dirty="0">
                <a:solidFill>
                  <a:srgbClr val="0070C0"/>
                </a:solidFill>
              </a:rPr>
              <a:t>(</a:t>
            </a:r>
            <a:r>
              <a:rPr lang="en-US" altLang="ko-KR" b="1" dirty="0" smtClean="0">
                <a:solidFill>
                  <a:srgbClr val="0070C0"/>
                </a:solidFill>
              </a:rPr>
              <a:t>Differentiation)</a:t>
            </a:r>
            <a:endParaRPr lang="en-US" altLang="ko-KR" b="1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ko-KR" altLang="en-US" dirty="0" smtClean="0"/>
              <a:t>한 개인의 </a:t>
            </a:r>
            <a:r>
              <a:rPr lang="ko-KR" altLang="en-US" dirty="0"/>
              <a:t>성격유형이 어떤 유형과는 유사하고 다른 유형과는 </a:t>
            </a:r>
            <a:r>
              <a:rPr lang="ko-KR" altLang="en-US" dirty="0" smtClean="0"/>
              <a:t>유사하지 않을 </a:t>
            </a:r>
            <a:r>
              <a:rPr lang="ko-KR" altLang="en-US" dirty="0"/>
              <a:t>경우 분화도가 높다고 할 수 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반면에 </a:t>
            </a:r>
            <a:r>
              <a:rPr lang="ko-KR" altLang="en-US" dirty="0"/>
              <a:t>개인이나 환경이 몇 가지 유형에서 유사한 </a:t>
            </a:r>
            <a:r>
              <a:rPr lang="ko-KR" altLang="en-US" dirty="0" smtClean="0"/>
              <a:t>정도를 나타낸다면 </a:t>
            </a:r>
            <a:r>
              <a:rPr lang="ko-KR" altLang="en-US" dirty="0"/>
              <a:t>분화도가 낮다고 할 수 있다</a:t>
            </a:r>
            <a:r>
              <a:rPr lang="en-US" altLang="ko-KR" dirty="0"/>
              <a:t>.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err="1" smtClean="0"/>
              <a:t>예를들면</a:t>
            </a:r>
            <a:r>
              <a:rPr lang="en-US" altLang="ko-KR" dirty="0"/>
              <a:t>, </a:t>
            </a:r>
            <a:r>
              <a:rPr lang="ko-KR" altLang="en-US" dirty="0"/>
              <a:t>적성탐색검사의 경우 가장 높은 점수에서 가장 낮은 점수를 뺀 값을 의미한다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RIASEC</a:t>
            </a:r>
            <a:r>
              <a:rPr lang="ko-KR" altLang="en-US" b="1" dirty="0" smtClean="0"/>
              <a:t>의 특징③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b="1" dirty="0">
                <a:solidFill>
                  <a:srgbClr val="0070C0"/>
                </a:solidFill>
              </a:rPr>
              <a:t>일치도</a:t>
            </a:r>
            <a:r>
              <a:rPr lang="en-US" altLang="ko-KR" b="1" dirty="0">
                <a:solidFill>
                  <a:srgbClr val="0070C0"/>
                </a:solidFill>
              </a:rPr>
              <a:t>(Congruence)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개인의 </a:t>
            </a:r>
            <a:r>
              <a:rPr lang="ko-KR" altLang="en-US" dirty="0"/>
              <a:t>성격유형과 </a:t>
            </a:r>
            <a:r>
              <a:rPr lang="ko-KR" altLang="en-US" dirty="0" smtClean="0"/>
              <a:t>환경유형 간의 </a:t>
            </a:r>
            <a:r>
              <a:rPr lang="ko-KR" altLang="en-US" dirty="0"/>
              <a:t>일치 정도를 의미한다</a:t>
            </a:r>
            <a:r>
              <a:rPr lang="en-US" altLang="ko-KR" dirty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성격유형과 일치하는 환경에 사는 사람들은 익숙하고 </a:t>
            </a:r>
            <a:r>
              <a:rPr lang="ko-KR" altLang="en-US" dirty="0" smtClean="0"/>
              <a:t>적합한 </a:t>
            </a:r>
            <a:r>
              <a:rPr lang="ko-KR" altLang="en-US" dirty="0"/>
              <a:t>환경 속에서 자신이 </a:t>
            </a:r>
            <a:r>
              <a:rPr lang="ko-KR" altLang="en-US" dirty="0" smtClean="0"/>
              <a:t>좋아하는 행동을 </a:t>
            </a:r>
            <a:r>
              <a:rPr lang="ko-KR" altLang="en-US" dirty="0"/>
              <a:t>표현하지만</a:t>
            </a:r>
            <a:r>
              <a:rPr lang="en-US" altLang="ko-KR" dirty="0"/>
              <a:t>, </a:t>
            </a:r>
            <a:r>
              <a:rPr lang="ko-KR" altLang="en-US" dirty="0"/>
              <a:t>일치하지 않으면 부적응과 갈등을 나타내기 쉽다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err="1" smtClean="0"/>
              <a:t>예를들면</a:t>
            </a:r>
            <a:r>
              <a:rPr lang="en-US" altLang="ko-KR" dirty="0"/>
              <a:t>, RIASEC </a:t>
            </a:r>
            <a:r>
              <a:rPr lang="ko-KR" altLang="en-US" dirty="0"/>
              <a:t>유형에서 </a:t>
            </a:r>
            <a:r>
              <a:rPr lang="en-US" altLang="ko-KR" dirty="0"/>
              <a:t>S</a:t>
            </a:r>
            <a:r>
              <a:rPr lang="ko-KR" altLang="en-US" dirty="0"/>
              <a:t>형인 사람이 </a:t>
            </a:r>
            <a:r>
              <a:rPr lang="en-US" altLang="ko-KR" dirty="0"/>
              <a:t>S</a:t>
            </a:r>
            <a:r>
              <a:rPr lang="ko-KR" altLang="en-US" dirty="0"/>
              <a:t>형의 직업 활동을 하면 </a:t>
            </a:r>
            <a:r>
              <a:rPr lang="ko-KR" altLang="en-US" dirty="0" err="1"/>
              <a:t>일치도가</a:t>
            </a:r>
            <a:r>
              <a:rPr lang="ko-KR" altLang="en-US" dirty="0"/>
              <a:t> 높게 나타나는 반면에</a:t>
            </a:r>
          </a:p>
          <a:p>
            <a:pPr>
              <a:buNone/>
            </a:pPr>
            <a:r>
              <a:rPr lang="en-US" altLang="ko-KR" dirty="0" smtClean="0"/>
              <a:t>   R</a:t>
            </a:r>
            <a:r>
              <a:rPr lang="ko-KR" altLang="en-US" dirty="0"/>
              <a:t>형 직업에서 활동하게 되면 부적응 형태로 나타날 가능성이 높기 때문에 </a:t>
            </a:r>
            <a:r>
              <a:rPr lang="ko-KR" altLang="en-US" dirty="0" err="1"/>
              <a:t>일치도는</a:t>
            </a:r>
            <a:r>
              <a:rPr lang="ko-KR" altLang="en-US" dirty="0"/>
              <a:t> 낮다고 할 수</a:t>
            </a:r>
          </a:p>
          <a:p>
            <a:pPr>
              <a:buNone/>
            </a:pPr>
            <a:r>
              <a:rPr lang="ko-KR" altLang="en-US" dirty="0" smtClean="0"/>
              <a:t>   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RIASEC</a:t>
            </a:r>
            <a:r>
              <a:rPr lang="ko-KR" altLang="en-US" b="1" dirty="0" smtClean="0"/>
              <a:t>의 특징④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>
                <a:solidFill>
                  <a:srgbClr val="0070C0"/>
                </a:solidFill>
              </a:rPr>
              <a:t>보편성</a:t>
            </a:r>
            <a:r>
              <a:rPr lang="en-US" altLang="ko-KR" b="1" dirty="0">
                <a:solidFill>
                  <a:srgbClr val="0070C0"/>
                </a:solidFill>
              </a:rPr>
              <a:t>(Commonness)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smtClean="0"/>
              <a:t>사람들의 </a:t>
            </a:r>
            <a:r>
              <a:rPr lang="en-US" altLang="ko-KR" dirty="0"/>
              <a:t>RIASEC </a:t>
            </a:r>
            <a:r>
              <a:rPr lang="ko-KR" altLang="en-US" dirty="0"/>
              <a:t>유형의 빈도가 높아서 흔한 유형이면 </a:t>
            </a:r>
            <a:r>
              <a:rPr lang="ko-KR" altLang="en-US" dirty="0" smtClean="0"/>
              <a:t>보편성이 높고</a:t>
            </a:r>
            <a:r>
              <a:rPr lang="en-US" altLang="ko-KR" dirty="0"/>
              <a:t>, </a:t>
            </a:r>
            <a:r>
              <a:rPr lang="ko-KR" altLang="en-US" dirty="0"/>
              <a:t>그렇지 않으면 보편성이 낮다고 하는 것을 말한다</a:t>
            </a:r>
            <a:r>
              <a:rPr lang="en-US" altLang="ko-KR" dirty="0"/>
              <a:t>.</a:t>
            </a:r>
          </a:p>
          <a:p>
            <a:pPr>
              <a:buNone/>
            </a:pPr>
            <a:r>
              <a:rPr lang="en-US" altLang="ko-KR" dirty="0" smtClean="0"/>
              <a:t>- </a:t>
            </a:r>
            <a:r>
              <a:rPr lang="ko-KR" altLang="en-US" dirty="0" err="1" smtClean="0"/>
              <a:t>예를들어</a:t>
            </a:r>
            <a:r>
              <a:rPr lang="ko-KR" altLang="en-US" dirty="0" smtClean="0"/>
              <a:t> </a:t>
            </a:r>
            <a:r>
              <a:rPr lang="en-US" altLang="ko-KR" dirty="0"/>
              <a:t>RI </a:t>
            </a:r>
            <a:r>
              <a:rPr lang="ko-KR" altLang="en-US" dirty="0"/>
              <a:t>유형이나</a:t>
            </a:r>
            <a:r>
              <a:rPr lang="en-US" altLang="ko-KR" dirty="0"/>
              <a:t>, SA </a:t>
            </a:r>
            <a:r>
              <a:rPr lang="ko-KR" altLang="en-US" dirty="0"/>
              <a:t>유형은 </a:t>
            </a:r>
            <a:r>
              <a:rPr lang="ko-KR" altLang="en-US" dirty="0" smtClean="0"/>
              <a:t>빈도가 </a:t>
            </a:r>
            <a:r>
              <a:rPr lang="ko-KR" altLang="en-US" dirty="0"/>
              <a:t>높은 편에 속한다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동영상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6" name="내용 개체 틀 5" descr="RIASEC.jp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558925"/>
            <a:ext cx="4896544" cy="489654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http://www.guidance.co.kr/newhome/school/etc_images/riase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sz="4900" b="1" dirty="0" err="1" smtClean="0">
                <a:solidFill>
                  <a:schemeClr val="accent6">
                    <a:lumMod val="75000"/>
                  </a:schemeClr>
                </a:solidFill>
              </a:rPr>
              <a:t>홀랜드</a:t>
            </a:r>
            <a:r>
              <a:rPr lang="ko-KR" altLang="en-US" b="1" dirty="0" smtClean="0"/>
              <a:t> </a:t>
            </a:r>
            <a:r>
              <a:rPr lang="ko-KR" altLang="en-US" sz="4900" b="1" dirty="0" smtClean="0"/>
              <a:t>진로 탐색 간이검사  </a:t>
            </a:r>
            <a:r>
              <a:rPr lang="ko-KR" altLang="en-US" sz="4900" dirty="0"/>
              <a:t/>
            </a:r>
            <a:br>
              <a:rPr lang="ko-KR" altLang="en-US" sz="4900" dirty="0"/>
            </a:br>
            <a:endParaRPr lang="ko-KR" altLang="en-US" sz="4900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/>
              <a:t>다음 질문은 진로 흥미를 알아보는 것입니다</a:t>
            </a:r>
            <a:r>
              <a:rPr lang="en-US" altLang="ko-KR" b="1" dirty="0"/>
              <a:t>. </a:t>
            </a:r>
            <a:endParaRPr lang="ko-KR" altLang="en-US" dirty="0"/>
          </a:p>
          <a:p>
            <a:r>
              <a:rPr lang="ko-KR" altLang="en-US" b="1" dirty="0"/>
              <a:t>각각의 분야에 대해서 어느 정도 좋아하고 잘 하는지 해당되는 칸에 표시하세요</a:t>
            </a:r>
            <a:r>
              <a:rPr lang="en-US" altLang="ko-KR" b="1" dirty="0"/>
              <a:t>.</a:t>
            </a:r>
            <a:endParaRPr lang="ko-KR" altLang="en-US" dirty="0"/>
          </a:p>
          <a:p>
            <a:pPr>
              <a:buNone/>
            </a:pPr>
            <a:endParaRPr lang="en-US" altLang="ko-KR" b="1" dirty="0" smtClean="0"/>
          </a:p>
          <a:p>
            <a:pPr>
              <a:buNone/>
            </a:pPr>
            <a:r>
              <a:rPr lang="ko-KR" altLang="en-US" b="1" dirty="0" smtClean="0"/>
              <a:t>① </a:t>
            </a:r>
            <a:r>
              <a:rPr lang="ko-KR" altLang="en-US" b="1" dirty="0"/>
              <a:t>전혀 그렇지 않다  ② 별로 </a:t>
            </a:r>
            <a:r>
              <a:rPr lang="ko-KR" altLang="en-US" b="1" dirty="0" smtClean="0"/>
              <a:t>그렇지 않다 </a:t>
            </a:r>
            <a:r>
              <a:rPr lang="ko-KR" altLang="en-US" b="1" dirty="0"/>
              <a:t> </a:t>
            </a:r>
            <a:endParaRPr lang="en-US" altLang="ko-KR" b="1" dirty="0" smtClean="0"/>
          </a:p>
          <a:p>
            <a:pPr>
              <a:buNone/>
            </a:pPr>
            <a:r>
              <a:rPr lang="ko-KR" altLang="en-US" b="1" dirty="0" smtClean="0"/>
              <a:t>③ </a:t>
            </a:r>
            <a:r>
              <a:rPr lang="ko-KR" altLang="en-US" b="1" dirty="0"/>
              <a:t>약간 그렇다  </a:t>
            </a:r>
            <a:r>
              <a:rPr lang="ko-KR" altLang="en-US" b="1" dirty="0" smtClean="0"/>
              <a:t>       </a:t>
            </a:r>
            <a:r>
              <a:rPr lang="ko-KR" altLang="en-US" b="1" dirty="0"/>
              <a:t>④ 매우 그렇다</a:t>
            </a:r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R </a:t>
            </a:r>
            <a:r>
              <a:rPr lang="ko-KR" altLang="en-US" sz="4900" b="1" dirty="0"/>
              <a:t>유형</a:t>
            </a:r>
            <a:r>
              <a:rPr lang="ko-KR" altLang="en-US" sz="4900" dirty="0"/>
              <a:t/>
            </a:r>
            <a:br>
              <a:rPr lang="ko-KR" altLang="en-US" sz="4900" dirty="0"/>
            </a:br>
            <a:endParaRPr lang="ko-KR" altLang="en-US" sz="49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4176464"/>
                <a:gridCol w="202656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자동차와 관련된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 등 몸을 움직이는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동물을 돌보는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모델을 조립하거나 만드는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컴퓨터나 기계를 다루는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실외에서 일하는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I </a:t>
            </a:r>
            <a:r>
              <a:rPr lang="ko-KR" altLang="en-US" sz="4900" b="1" dirty="0"/>
              <a:t>유형</a:t>
            </a:r>
            <a:r>
              <a:rPr lang="ko-KR" altLang="en-US" sz="4900" dirty="0"/>
              <a:t/>
            </a:r>
            <a:br>
              <a:rPr lang="ko-KR" altLang="en-US" sz="4900" dirty="0"/>
            </a:br>
            <a:endParaRPr lang="ko-KR" altLang="en-US" sz="49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4032448"/>
                <a:gridCol w="209857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퍼즐 맞추기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실험하기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과학과 관련된 연구하는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수학문제 푸는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관찰</a:t>
                      </a:r>
                      <a:r>
                        <a:rPr lang="en-US" altLang="ko-K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발견하는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문제</a:t>
                      </a:r>
                      <a:r>
                        <a:rPr lang="en-US" altLang="ko-K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상황</a:t>
                      </a:r>
                      <a:r>
                        <a:rPr lang="en-US" altLang="ko-K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경향 등을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분석하는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A </a:t>
            </a:r>
            <a:r>
              <a:rPr lang="ko-KR" altLang="en-US" sz="4900" b="1" dirty="0"/>
              <a:t>유형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4608512"/>
                <a:gridCol w="181054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독립적으로 일하는 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예술 또는 음악에 대한 책을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읽는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창조적으로 일하기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그림 그리기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악기를 연주하거나 노래하는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글 창작하기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S </a:t>
            </a:r>
            <a:r>
              <a:rPr lang="ko-KR" altLang="en-US" sz="4900" b="1" dirty="0"/>
              <a:t>유형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4536504"/>
                <a:gridCol w="188255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가르치거나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다른 사람의 문제해결을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돕는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팀을 만들어 함께 일하는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편안하고 즐겁게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해주는 일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돕는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위로하기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E </a:t>
            </a:r>
            <a:r>
              <a:rPr lang="ko-KR" altLang="en-US" sz="4900" b="1" dirty="0"/>
              <a:t>유형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4536504"/>
                <a:gridCol w="181054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자신의 목표를 세우는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설득하거나 영향을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주는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물건 파는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새로운 책임을 맡기는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연설하기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지도자가 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C </a:t>
            </a:r>
            <a:r>
              <a:rPr lang="ko-KR" altLang="en-US" sz="4900" b="1" dirty="0"/>
              <a:t>유형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4464496"/>
                <a:gridCol w="188255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좋아한다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잘한다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파일을 작성하거나 타이핑을 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서류</a:t>
                      </a:r>
                      <a:r>
                        <a:rPr lang="en-US" altLang="ko-K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사무실 등을 정리하는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하루 생활을 짜임새 있게 </a:t>
                      </a:r>
                      <a:endParaRPr lang="en-US" altLang="ko-KR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계획하기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명확한 지시사항이 있는 일 하기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숫자나 차트를 이용하는 일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사무실 안에서 일하는 것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➀ ➁ ➂ ➃ 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1" dirty="0" smtClean="0"/>
                        <a:t>점수 합계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5" descr="RIASEC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1628800"/>
            <a:ext cx="4896544" cy="4896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32656"/>
            <a:ext cx="42947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/>
              <a:t>6</a:t>
            </a:r>
            <a:r>
              <a:rPr lang="ko-KR" altLang="en-US" sz="4400" b="1" dirty="0" smtClean="0"/>
              <a:t>각 도형 </a:t>
            </a:r>
            <a:r>
              <a:rPr lang="ko-KR" altLang="en-US" sz="4400" b="1" dirty="0" err="1" smtClean="0"/>
              <a:t>점수표</a:t>
            </a:r>
            <a:endParaRPr lang="ko-KR" altLang="en-US" sz="4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검사 결과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 smtClean="0"/>
              <a:t>진로탐색 </a:t>
            </a:r>
            <a:r>
              <a:rPr lang="ko-KR" altLang="en-US" b="1" dirty="0"/>
              <a:t>결과 가장 많은 점수를 얻은 </a:t>
            </a:r>
            <a:r>
              <a:rPr lang="ko-KR" altLang="en-US" b="1" dirty="0" smtClean="0"/>
              <a:t>   유형은 </a:t>
            </a:r>
            <a:r>
              <a:rPr lang="ko-KR" altLang="en-US" b="1" dirty="0"/>
              <a:t>무엇인지 적어봅시다</a:t>
            </a:r>
            <a:r>
              <a:rPr lang="en-US" altLang="ko-KR" b="1" dirty="0" smtClean="0"/>
              <a:t>.</a:t>
            </a:r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r>
              <a:rPr lang="ko-KR" altLang="en-US" b="1" dirty="0" smtClean="0"/>
              <a:t>코드 작업 적기 </a:t>
            </a:r>
            <a:endParaRPr lang="ko-KR" altLang="en-US" dirty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예</a:t>
            </a:r>
            <a:r>
              <a:rPr lang="en-US" altLang="ko-KR" dirty="0" smtClean="0"/>
              <a:t>) SR, AS </a:t>
            </a:r>
            <a:r>
              <a:rPr lang="ko-KR" altLang="en-US" dirty="0" smtClean="0"/>
              <a:t>등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67544" y="2924944"/>
          <a:ext cx="835293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4"/>
                <a:gridCol w="1152128"/>
                <a:gridCol w="1152128"/>
                <a:gridCol w="1100694"/>
                <a:gridCol w="1193276"/>
                <a:gridCol w="1193276"/>
                <a:gridCol w="119327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구분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dirty="0" smtClean="0"/>
                        <a:t>3</a:t>
                      </a:r>
                      <a:r>
                        <a:rPr lang="ko-KR" altLang="en-US" sz="2800" dirty="0" smtClean="0"/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dirty="0" smtClean="0"/>
                        <a:t>4</a:t>
                      </a:r>
                      <a:r>
                        <a:rPr lang="ko-KR" altLang="en-US" sz="2800" dirty="0" smtClean="0"/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dirty="0" smtClean="0"/>
                        <a:t>5</a:t>
                      </a:r>
                      <a:r>
                        <a:rPr lang="ko-KR" altLang="en-US" sz="2800" dirty="0" smtClean="0"/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dirty="0" smtClean="0"/>
                        <a:t>6</a:t>
                      </a:r>
                      <a:r>
                        <a:rPr lang="ko-KR" altLang="en-US" sz="2800" dirty="0" smtClean="0"/>
                        <a:t>순위</a:t>
                      </a:r>
                      <a:endParaRPr lang="ko-KR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좋아함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</a:tr>
              <a:tr h="1224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잘 함</a:t>
                      </a:r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900" b="1" dirty="0" smtClean="0"/>
              <a:t>R </a:t>
            </a:r>
            <a:r>
              <a:rPr lang="ko-KR" altLang="en-US" sz="4900" b="1" dirty="0" smtClean="0"/>
              <a:t>유형 </a:t>
            </a:r>
            <a:r>
              <a:rPr lang="en-US" altLang="ko-KR" sz="4900" b="1" dirty="0" smtClean="0"/>
              <a:t>: </a:t>
            </a:r>
            <a:r>
              <a:rPr lang="ko-KR" altLang="en-US" b="1" dirty="0" smtClean="0"/>
              <a:t>실재적 유형</a:t>
            </a:r>
            <a:endParaRPr lang="ko-KR" altLang="en-US" b="1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24"/>
                <a:gridCol w="749917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남성적이고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솔직하고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성실하며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검소하고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지구력이 있고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신체적으로 건강하며 소박하고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말이 적으며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고집이 있고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직선적이며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단순하다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단순한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말이 적은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냉정한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건실한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구체적인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실리적인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비사교적인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솔직한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순응적인 고집스런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실제적인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검소한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분명하고 질서 정연하고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체계적인 대상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연장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동물들의 조작을 주로 하는 활동 내지는 신체적인 기술들을 좋아하고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치료적   활동은 좋아하지 않는다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․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운동적인 능력은 있으나 대인관계 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수공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농업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기술적 능력은 높으나 교육적 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특기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기능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전문성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유능성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생산성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기계나 장치의 발견 및 기술사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전문인 뛰어난 운동선수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기술자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자동기계 및 항공기조종사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정비사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농부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엔지니어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기계기사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운동선수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I </a:t>
            </a:r>
            <a:r>
              <a:rPr lang="ko-KR" altLang="en-US" b="1" dirty="0" smtClean="0"/>
              <a:t>유형 </a:t>
            </a:r>
            <a:r>
              <a:rPr lang="en-US" altLang="ko-KR" b="1" dirty="0" smtClean="0"/>
              <a:t>: </a:t>
            </a:r>
            <a:r>
              <a:rPr lang="ko-KR" altLang="en-US" b="1" dirty="0"/>
              <a:t>탐구적 유형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757118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탐구심이 많고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논리적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분석적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합리적이며 정확하고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지적 호기심이   많으며 비판적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내성적이고 수줍음을 잘 타며 신중하다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분석적인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호기심 많은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학구적인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꼼꼼한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정확한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비판적인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신중한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합리적인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나서지 않는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소극적인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인기가 없는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관찰력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상징적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체계적이며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물리적 생물학적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문화적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현상의 창조적인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탐구를 수반하는 활동들에 흥미를 보이지만 사회적이고 반복적인 활동들에서는 관심이 부족한 면이 있다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fontAlgn="ctr"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학구적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지적인 자부심을 가지고 있으며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수학적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과학적인 능력은          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fontAlgn="ctr"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높으나 지도력이나 설득력은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연구 능력이 높음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탐구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지식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합리성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사물이나 현상의 발견 및 과학에 대한 이론적 기여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생물학자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화학자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물리학자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인류학자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지질학자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의료기술자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의사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A </a:t>
            </a:r>
            <a:r>
              <a:rPr lang="ko-KR" altLang="en-US" sz="4900" b="1" dirty="0" smtClean="0"/>
              <a:t>유형 </a:t>
            </a:r>
            <a:r>
              <a:rPr lang="en-US" altLang="ko-KR" sz="4900" b="1" dirty="0" smtClean="0"/>
              <a:t>: </a:t>
            </a:r>
            <a:r>
              <a:rPr lang="ko-KR" altLang="en-US" sz="4900" b="1" dirty="0"/>
              <a:t>예술적 유형</a:t>
            </a:r>
            <a:r>
              <a:rPr lang="ko-KR" altLang="en-US" sz="4900" dirty="0" smtClean="0"/>
              <a:t/>
            </a:r>
            <a:br>
              <a:rPr lang="ko-KR" altLang="en-US" sz="4900" dirty="0" smtClean="0"/>
            </a:br>
            <a:endParaRPr lang="ko-KR" altLang="en-US" sz="49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757118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상상력이 풍부하고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감수성이 강하며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자유분방하며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개방적이다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감정이 풍부하고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독창적이고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개성이 강하고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협동적이지 않다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상상력이 풍부한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직관적인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독창적인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감수성이 강항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까다로운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복잡한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감성적인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관념적인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순응하지 않는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개방적인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충동적인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예술적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창조와 표현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변화와 다양성을 좋아하고 틀에 박힌 것을 싫어한다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모호하고 자유롭고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상징적인 활동들을 좋아하지만 명쾌하고 체계적이고 구조화된 활동에는 흥미가 없다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미술적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음악적 능력은 있으나 사무적 기술은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상징적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자유적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비체계적 능력은 있으나 체계적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순서적인 능력은          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예술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창의성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재능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변화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개성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예술계의 유명인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독창적인 작품활동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예술가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작곡가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음악가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무대감독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작가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배우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소설가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미술가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무용가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디자이너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S </a:t>
            </a:r>
            <a:r>
              <a:rPr lang="ko-KR" altLang="en-US" b="1" dirty="0" smtClean="0"/>
              <a:t>유형 </a:t>
            </a:r>
            <a:r>
              <a:rPr lang="en-US" altLang="ko-KR" b="1" dirty="0" smtClean="0"/>
              <a:t>: </a:t>
            </a:r>
            <a:r>
              <a:rPr lang="ko-KR" altLang="en-US" b="1" dirty="0"/>
              <a:t>사회적 유형</a:t>
            </a:r>
            <a:r>
              <a:rPr lang="en-US" altLang="ko-KR" b="1" dirty="0" smtClean="0"/>
              <a:t>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757118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사람들을 좋아하며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어울리기 좋아하고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친절하고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이해심이 많으며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  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남을 잘 도와 주고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봉사적이며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감정적이고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이상주의적이다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이해심 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친절한 우호적인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사회성있는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외향적인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관대한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따뜻한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제치있는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도움을 주는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협동적인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타인의 문제를 듣고 이해하고 도와주고 치료해주고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봉사하는 활동들에 흥미를 보이지만 기계도구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물질과 함께 하는 명쾌하고 질서 정연하고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체계적인 활동에는 흥미가 없다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fontAlgn="ctr"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교육적 지도력과 대인관계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능력은 있으나 기계적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과학적      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fontAlgn="ctr"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기계적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체계적 능력이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사랑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평등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헌신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인간존중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공익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용서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봉사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타인들을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도우고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희생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존경 받는 스승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치료전문가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사회복지가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간호사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유치원 교사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종교 지도자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상담가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임상치료사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언어치료사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E </a:t>
            </a:r>
            <a:r>
              <a:rPr lang="ko-KR" altLang="en-US" b="1" dirty="0" smtClean="0"/>
              <a:t>유형 </a:t>
            </a:r>
            <a:r>
              <a:rPr lang="en-US" altLang="ko-KR" b="1" dirty="0" smtClean="0"/>
              <a:t>: </a:t>
            </a:r>
            <a:r>
              <a:rPr lang="ko-KR" altLang="en-US" b="1" dirty="0"/>
              <a:t>기업적 유형</a:t>
            </a:r>
            <a:r>
              <a:rPr lang="en-US" altLang="ko-KR" b="1" dirty="0" smtClean="0"/>
              <a:t>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484784"/>
          <a:ext cx="8229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757118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지배적이고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통솔력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지도력이 있으며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말을 잘 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설득적이며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경쟁적이고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야심적이며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외향적이고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낙관적이고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열성적이다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외향적인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지배적인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열성적인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설득적인 지도력 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획득하려고 하는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모험심이 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과시적인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쾌락추구의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말을 잘하는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야심있는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활기찬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자신감 있는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조직의 목적과 경제적 이익을 얻기 위해 타인을 선도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계획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통제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관리하는 일과 그 결과로 얻어지는 위신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인정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권위를 얻는 활동들을 좋아하지만 관찰적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상징적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활동에는 흥미가 없다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fontAlgn="ctr"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적극적이고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사회적이고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지도력과 언어의 능력은 있으나 과학적인  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fontAlgn="ctr"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대인간 설득적인 능력은 있으나 체계적인 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권력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야망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명예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모험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보상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사회의 영향력 있는 지도자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금융과 상업분야의 전문가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기업경영인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정치가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판사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영업사원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상품구매인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보험회사원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판매원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관리자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연출자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900" b="1" dirty="0" smtClean="0"/>
              <a:t>C </a:t>
            </a:r>
            <a:r>
              <a:rPr lang="ko-KR" altLang="en-US" sz="4900" b="1" dirty="0" smtClean="0"/>
              <a:t>유형 </a:t>
            </a:r>
            <a:r>
              <a:rPr lang="en-US" altLang="ko-KR" sz="4900" b="1" dirty="0" smtClean="0"/>
              <a:t>: </a:t>
            </a:r>
            <a:r>
              <a:rPr lang="ko-KR" altLang="en-US" sz="4900" b="1" dirty="0"/>
              <a:t>관습적 유형</a:t>
            </a:r>
            <a:r>
              <a:rPr lang="en-US" altLang="ko-KR" sz="4900" b="1" dirty="0" smtClean="0"/>
              <a:t> </a:t>
            </a:r>
            <a:r>
              <a:rPr lang="ko-KR" altLang="en-US" sz="4900" dirty="0" smtClean="0"/>
              <a:t/>
            </a:r>
            <a:br>
              <a:rPr lang="ko-KR" altLang="en-US" sz="4900" dirty="0" smtClean="0"/>
            </a:br>
            <a:endParaRPr lang="ko-KR" altLang="en-US" sz="49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484784"/>
          <a:ext cx="822960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757118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성격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정확하고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빈틈이 없고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조심성이 있으며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세밀하고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계획성이 있으며   변화를 좋아하지 않으며 완고하고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책임감이 강하다</a:t>
                      </a:r>
                      <a:r>
                        <a:rPr lang="en-US" altLang="ko-K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자기평가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보수적인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관습적인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절제된 순응적인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방어적인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실천적인 유순한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능률적인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검소한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질서정연한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상상력이 없는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방법적인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직업활동</a:t>
                      </a:r>
                      <a:endParaRPr lang="ko-KR" altLang="en-US" dirty="0" smtClean="0"/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정해진 원칙과 계획에 따라 자료들을 기록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조직하는 일을 좋아하고 체계적인 작업 환경에서 사무적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계산적 능력을 발휘하는 활동을 좋아한다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창의적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자율적이며 모험적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비체계적인 활동은 매우 혼란을 느낀다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fontAlgn="ctr">
                        <a:buAutoNum type="arabicPeriod"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사무적이며 계산적이고 회계정리 능력은 있지만 예술적 상상적인   </a:t>
                      </a:r>
                      <a:endParaRPr lang="en-US" altLang="ko-K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fontAlgn="ctr">
                        <a:buNone/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ctr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체계성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정확성은 있으나 탐구적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독창적 능력은 부족하다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가치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능률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안전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안정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생의 목표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금융과 회계의 전문가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사무행정의 전문가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대표직업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공인회계사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경제분석가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은행원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세무사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경리사원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컴퓨터사원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컴퓨터프로그래머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감사원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안전관리사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법무사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과제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고용 노동부 </a:t>
            </a:r>
            <a:r>
              <a:rPr lang="ko-KR" altLang="en-US" dirty="0" err="1" smtClean="0"/>
              <a:t>워크넷</a:t>
            </a:r>
            <a:r>
              <a:rPr lang="en-US" altLang="ko-KR" dirty="0" smtClean="0"/>
              <a:t>(</a:t>
            </a:r>
            <a:r>
              <a:rPr lang="en-US" altLang="ko-KR" dirty="0" smtClean="0">
                <a:hlinkClick r:id="rId2"/>
              </a:rPr>
              <a:t>www.work.go.kr</a:t>
            </a:r>
            <a:r>
              <a:rPr lang="en-US" altLang="ko-KR" dirty="0" smtClean="0"/>
              <a:t>)</a:t>
            </a:r>
          </a:p>
          <a:p>
            <a:pPr>
              <a:buFontTx/>
              <a:buChar char="-"/>
            </a:pPr>
            <a:r>
              <a:rPr lang="ko-KR" altLang="en-US" dirty="0" smtClean="0"/>
              <a:t>직업 심리검사</a:t>
            </a:r>
            <a:r>
              <a:rPr lang="en-US" altLang="ko-KR" dirty="0" smtClean="0"/>
              <a:t>(</a:t>
            </a:r>
            <a:r>
              <a:rPr lang="ko-KR" altLang="en-US" dirty="0" smtClean="0"/>
              <a:t>대학생 및 성인용</a:t>
            </a:r>
            <a:r>
              <a:rPr lang="en-US" altLang="ko-KR" dirty="0" smtClean="0"/>
              <a:t>)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커리어 넷 </a:t>
            </a:r>
            <a:r>
              <a:rPr lang="en-US" altLang="ko-KR" dirty="0" smtClean="0"/>
              <a:t>(</a:t>
            </a:r>
            <a:r>
              <a:rPr lang="en-US" altLang="ko-KR" dirty="0" smtClean="0">
                <a:hlinkClick r:id="rId3"/>
              </a:rPr>
              <a:t>www.careernet.re.kr</a:t>
            </a:r>
            <a:r>
              <a:rPr lang="en-US" altLang="ko-KR" dirty="0" smtClean="0"/>
              <a:t>)</a:t>
            </a:r>
          </a:p>
          <a:p>
            <a:pPr>
              <a:buFontTx/>
              <a:buChar char="-"/>
            </a:pPr>
            <a:r>
              <a:rPr lang="ko-KR" altLang="en-US" dirty="0" smtClean="0"/>
              <a:t>직업</a:t>
            </a:r>
            <a:r>
              <a:rPr lang="en-US" altLang="ko-KR" dirty="0" smtClean="0"/>
              <a:t> </a:t>
            </a:r>
            <a:r>
              <a:rPr lang="ko-KR" altLang="en-US" dirty="0" smtClean="0"/>
              <a:t>적성 검사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직업 흥미 검사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한국가이던스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en-US" altLang="ko-KR" dirty="0" smtClean="0">
                <a:hlinkClick r:id="rId4"/>
              </a:rPr>
              <a:t>www.guidance.co.kr)</a:t>
            </a:r>
            <a:endParaRPr lang="ko-KR" altLang="en-US" dirty="0" smtClean="0"/>
          </a:p>
          <a:p>
            <a:pPr>
              <a:buNone/>
            </a:pPr>
            <a:r>
              <a:rPr lang="ko-KR" altLang="en-US" dirty="0" smtClean="0"/>
              <a:t> 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1819</Words>
  <Application>Microsoft Office PowerPoint</Application>
  <PresentationFormat>화면 슬라이드 쇼(4:3)</PresentationFormat>
  <Paragraphs>342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홀랜드 직업탐색검사</vt:lpstr>
      <vt:lpstr>슬라이드 2</vt:lpstr>
      <vt:lpstr>슬라이드 3</vt:lpstr>
      <vt:lpstr>6가지 직업적 성격유형</vt:lpstr>
      <vt:lpstr> RIASEC의 특징① </vt:lpstr>
      <vt:lpstr>RIASEC의 특징②</vt:lpstr>
      <vt:lpstr>RIASEC의 특징③</vt:lpstr>
      <vt:lpstr>RIASEC의 특징④</vt:lpstr>
      <vt:lpstr>동영상 </vt:lpstr>
      <vt:lpstr>슬라이드 10</vt:lpstr>
      <vt:lpstr> 홀랜드 진로 탐색 간이검사   </vt:lpstr>
      <vt:lpstr> R 유형 </vt:lpstr>
      <vt:lpstr> I 유형 </vt:lpstr>
      <vt:lpstr> A 유형 </vt:lpstr>
      <vt:lpstr> S 유형 </vt:lpstr>
      <vt:lpstr> E 유형 </vt:lpstr>
      <vt:lpstr> C 유형 </vt:lpstr>
      <vt:lpstr>슬라이드 18</vt:lpstr>
      <vt:lpstr>검사 결과</vt:lpstr>
      <vt:lpstr>R 유형 : 실재적 유형</vt:lpstr>
      <vt:lpstr>I 유형 : 탐구적 유형</vt:lpstr>
      <vt:lpstr> A 유형 : 예술적 유형 </vt:lpstr>
      <vt:lpstr>S 유형 : 사회적 유형 </vt:lpstr>
      <vt:lpstr>E 유형 : 기업적 유형 </vt:lpstr>
      <vt:lpstr> C 유형 : 관습적 유형  </vt:lpstr>
      <vt:lpstr>과제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진로 흥미 체크리스트</dc:title>
  <dc:creator>user</dc:creator>
  <cp:lastModifiedBy>user</cp:lastModifiedBy>
  <cp:revision>41</cp:revision>
  <dcterms:created xsi:type="dcterms:W3CDTF">2011-12-30T07:27:29Z</dcterms:created>
  <dcterms:modified xsi:type="dcterms:W3CDTF">2012-01-25T11:42:16Z</dcterms:modified>
</cp:coreProperties>
</file>